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1" r:id="rId2"/>
  </p:sldMasterIdLst>
  <p:notesMasterIdLst>
    <p:notesMasterId r:id="rId24"/>
  </p:notesMasterIdLst>
  <p:handoutMasterIdLst>
    <p:handoutMasterId r:id="rId25"/>
  </p:handoutMasterIdLst>
  <p:sldIdLst>
    <p:sldId id="256" r:id="rId3"/>
    <p:sldId id="360" r:id="rId4"/>
    <p:sldId id="258" r:id="rId5"/>
    <p:sldId id="279" r:id="rId6"/>
    <p:sldId id="266" r:id="rId7"/>
    <p:sldId id="349" r:id="rId8"/>
    <p:sldId id="304" r:id="rId9"/>
    <p:sldId id="327" r:id="rId10"/>
    <p:sldId id="350" r:id="rId11"/>
    <p:sldId id="314" r:id="rId12"/>
    <p:sldId id="361" r:id="rId13"/>
    <p:sldId id="362" r:id="rId14"/>
    <p:sldId id="363" r:id="rId15"/>
    <p:sldId id="365" r:id="rId16"/>
    <p:sldId id="351" r:id="rId17"/>
    <p:sldId id="352" r:id="rId18"/>
    <p:sldId id="366" r:id="rId19"/>
    <p:sldId id="367" r:id="rId20"/>
    <p:sldId id="368" r:id="rId21"/>
    <p:sldId id="370" r:id="rId22"/>
    <p:sldId id="290" r:id="rId23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12" autoAdjust="0"/>
    <p:restoredTop sz="93692"/>
  </p:normalViewPr>
  <p:slideViewPr>
    <p:cSldViewPr snapToGrid="0" snapToObjects="1">
      <p:cViewPr varScale="1">
        <p:scale>
          <a:sx n="79" d="100"/>
          <a:sy n="79" d="100"/>
        </p:scale>
        <p:origin x="6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36"/>
    </p:cViewPr>
  </p:sorterViewPr>
  <p:notesViewPr>
    <p:cSldViewPr snapToGrid="0" snapToObjects="1">
      <p:cViewPr varScale="1">
        <p:scale>
          <a:sx n="81" d="100"/>
          <a:sy n="81" d="100"/>
        </p:scale>
        <p:origin x="3260" y="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2CE7F1-E8E0-43E9-AD6F-8786D5D4A275}" type="datetimeFigureOut">
              <a:rPr lang="zh-CN" altLang="en-US" smtClean="0"/>
              <a:t>2019/1/11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02B27A-25CA-4452-86B7-A8BBB615242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  <a:t>2019/1/11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officeplus.cn/Template/Home.shtml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自由: 形状 37"/>
          <p:cNvSpPr>
            <a:spLocks noGrp="1"/>
          </p:cNvSpPr>
          <p:nvPr>
            <p:ph type="pic" sz="quarter" idx="10"/>
          </p:nvPr>
        </p:nvSpPr>
        <p:spPr>
          <a:xfrm>
            <a:off x="6324600" y="671300"/>
            <a:ext cx="5515397" cy="5515399"/>
          </a:xfrm>
          <a:custGeom>
            <a:avLst/>
            <a:gdLst>
              <a:gd name="connsiteX0" fmla="*/ 358776 w 6113509"/>
              <a:gd name="connsiteY0" fmla="*/ 4697213 h 6113511"/>
              <a:gd name="connsiteX1" fmla="*/ 612468 w 6113509"/>
              <a:gd name="connsiteY1" fmla="*/ 4802295 h 6113511"/>
              <a:gd name="connsiteX2" fmla="*/ 1311217 w 6113509"/>
              <a:gd name="connsiteY2" fmla="*/ 5501044 h 6113511"/>
              <a:gd name="connsiteX3" fmla="*/ 1311217 w 6113509"/>
              <a:gd name="connsiteY3" fmla="*/ 6008429 h 6113511"/>
              <a:gd name="connsiteX4" fmla="*/ 803832 w 6113509"/>
              <a:gd name="connsiteY4" fmla="*/ 6008429 h 6113511"/>
              <a:gd name="connsiteX5" fmla="*/ 105084 w 6113509"/>
              <a:gd name="connsiteY5" fmla="*/ 5309680 h 6113511"/>
              <a:gd name="connsiteX6" fmla="*/ 105084 w 6113509"/>
              <a:gd name="connsiteY6" fmla="*/ 4802295 h 6113511"/>
              <a:gd name="connsiteX7" fmla="*/ 358776 w 6113509"/>
              <a:gd name="connsiteY7" fmla="*/ 4697213 h 6113511"/>
              <a:gd name="connsiteX8" fmla="*/ 465934 w 6113509"/>
              <a:gd name="connsiteY8" fmla="*/ 3632585 h 6113511"/>
              <a:gd name="connsiteX9" fmla="*/ 719626 w 6113509"/>
              <a:gd name="connsiteY9" fmla="*/ 3737669 h 6113511"/>
              <a:gd name="connsiteX10" fmla="*/ 2375842 w 6113509"/>
              <a:gd name="connsiteY10" fmla="*/ 5393884 h 6113511"/>
              <a:gd name="connsiteX11" fmla="*/ 2375842 w 6113509"/>
              <a:gd name="connsiteY11" fmla="*/ 5901268 h 6113511"/>
              <a:gd name="connsiteX12" fmla="*/ 1868458 w 6113509"/>
              <a:gd name="connsiteY12" fmla="*/ 5901268 h 6113511"/>
              <a:gd name="connsiteX13" fmla="*/ 212242 w 6113509"/>
              <a:gd name="connsiteY13" fmla="*/ 4245052 h 6113511"/>
              <a:gd name="connsiteX14" fmla="*/ 212242 w 6113509"/>
              <a:gd name="connsiteY14" fmla="*/ 3737669 h 6113511"/>
              <a:gd name="connsiteX15" fmla="*/ 465934 w 6113509"/>
              <a:gd name="connsiteY15" fmla="*/ 3632585 h 6113511"/>
              <a:gd name="connsiteX16" fmla="*/ 641865 w 6113509"/>
              <a:gd name="connsiteY16" fmla="*/ 2636734 h 6113511"/>
              <a:gd name="connsiteX17" fmla="*/ 895556 w 6113509"/>
              <a:gd name="connsiteY17" fmla="*/ 2741816 h 6113511"/>
              <a:gd name="connsiteX18" fmla="*/ 3371694 w 6113509"/>
              <a:gd name="connsiteY18" fmla="*/ 5217955 h 6113511"/>
              <a:gd name="connsiteX19" fmla="*/ 3371694 w 6113509"/>
              <a:gd name="connsiteY19" fmla="*/ 5725339 h 6113511"/>
              <a:gd name="connsiteX20" fmla="*/ 2864310 w 6113509"/>
              <a:gd name="connsiteY20" fmla="*/ 5725338 h 6113511"/>
              <a:gd name="connsiteX21" fmla="*/ 388172 w 6113509"/>
              <a:gd name="connsiteY21" fmla="*/ 3249201 h 6113511"/>
              <a:gd name="connsiteX22" fmla="*/ 388172 w 6113509"/>
              <a:gd name="connsiteY22" fmla="*/ 2741816 h 6113511"/>
              <a:gd name="connsiteX23" fmla="*/ 641865 w 6113509"/>
              <a:gd name="connsiteY23" fmla="*/ 2636734 h 6113511"/>
              <a:gd name="connsiteX24" fmla="*/ 867614 w 6113509"/>
              <a:gd name="connsiteY24" fmla="*/ 1690701 h 6113511"/>
              <a:gd name="connsiteX25" fmla="*/ 1121306 w 6113509"/>
              <a:gd name="connsiteY25" fmla="*/ 1795784 h 6113511"/>
              <a:gd name="connsiteX26" fmla="*/ 4317727 w 6113509"/>
              <a:gd name="connsiteY26" fmla="*/ 4992204 h 6113511"/>
              <a:gd name="connsiteX27" fmla="*/ 4317727 w 6113509"/>
              <a:gd name="connsiteY27" fmla="*/ 5499589 h 6113511"/>
              <a:gd name="connsiteX28" fmla="*/ 3810342 w 6113509"/>
              <a:gd name="connsiteY28" fmla="*/ 5499590 h 6113511"/>
              <a:gd name="connsiteX29" fmla="*/ 613921 w 6113509"/>
              <a:gd name="connsiteY29" fmla="*/ 2303168 h 6113511"/>
              <a:gd name="connsiteX30" fmla="*/ 613921 w 6113509"/>
              <a:gd name="connsiteY30" fmla="*/ 1795784 h 6113511"/>
              <a:gd name="connsiteX31" fmla="*/ 867614 w 6113509"/>
              <a:gd name="connsiteY31" fmla="*/ 1690701 h 6113511"/>
              <a:gd name="connsiteX32" fmla="*/ 2049477 w 6113509"/>
              <a:gd name="connsiteY32" fmla="*/ 508840 h 6113511"/>
              <a:gd name="connsiteX33" fmla="*/ 2303168 w 6113509"/>
              <a:gd name="connsiteY33" fmla="*/ 613923 h 6113511"/>
              <a:gd name="connsiteX34" fmla="*/ 5499590 w 6113509"/>
              <a:gd name="connsiteY34" fmla="*/ 3810343 h 6113511"/>
              <a:gd name="connsiteX35" fmla="*/ 5499590 w 6113509"/>
              <a:gd name="connsiteY35" fmla="*/ 4317728 h 6113511"/>
              <a:gd name="connsiteX36" fmla="*/ 4992205 w 6113509"/>
              <a:gd name="connsiteY36" fmla="*/ 4317728 h 6113511"/>
              <a:gd name="connsiteX37" fmla="*/ 1795784 w 6113509"/>
              <a:gd name="connsiteY37" fmla="*/ 1121307 h 6113511"/>
              <a:gd name="connsiteX38" fmla="*/ 1795784 w 6113509"/>
              <a:gd name="connsiteY38" fmla="*/ 613923 h 6113511"/>
              <a:gd name="connsiteX39" fmla="*/ 2049477 w 6113509"/>
              <a:gd name="connsiteY39" fmla="*/ 508840 h 6113511"/>
              <a:gd name="connsiteX40" fmla="*/ 857051 w 6113509"/>
              <a:gd name="connsiteY40" fmla="*/ 498273 h 6113511"/>
              <a:gd name="connsiteX41" fmla="*/ 1110743 w 6113509"/>
              <a:gd name="connsiteY41" fmla="*/ 603356 h 6113511"/>
              <a:gd name="connsiteX42" fmla="*/ 5510154 w 6113509"/>
              <a:gd name="connsiteY42" fmla="*/ 5002767 h 6113511"/>
              <a:gd name="connsiteX43" fmla="*/ 5510154 w 6113509"/>
              <a:gd name="connsiteY43" fmla="*/ 5510152 h 6113511"/>
              <a:gd name="connsiteX44" fmla="*/ 5002770 w 6113509"/>
              <a:gd name="connsiteY44" fmla="*/ 5510152 h 6113511"/>
              <a:gd name="connsiteX45" fmla="*/ 603358 w 6113509"/>
              <a:gd name="connsiteY45" fmla="*/ 1110740 h 6113511"/>
              <a:gd name="connsiteX46" fmla="*/ 603358 w 6113509"/>
              <a:gd name="connsiteY46" fmla="*/ 603357 h 6113511"/>
              <a:gd name="connsiteX47" fmla="*/ 857051 w 6113509"/>
              <a:gd name="connsiteY47" fmla="*/ 498273 h 6113511"/>
              <a:gd name="connsiteX48" fmla="*/ 2995509 w 6113509"/>
              <a:gd name="connsiteY48" fmla="*/ 283090 h 6113511"/>
              <a:gd name="connsiteX49" fmla="*/ 3249201 w 6113509"/>
              <a:gd name="connsiteY49" fmla="*/ 388173 h 6113511"/>
              <a:gd name="connsiteX50" fmla="*/ 5725338 w 6113509"/>
              <a:gd name="connsiteY50" fmla="*/ 2864310 h 6113511"/>
              <a:gd name="connsiteX51" fmla="*/ 5725338 w 6113509"/>
              <a:gd name="connsiteY51" fmla="*/ 3371694 h 6113511"/>
              <a:gd name="connsiteX52" fmla="*/ 5217955 w 6113509"/>
              <a:gd name="connsiteY52" fmla="*/ 3371694 h 6113511"/>
              <a:gd name="connsiteX53" fmla="*/ 2741816 w 6113509"/>
              <a:gd name="connsiteY53" fmla="*/ 895556 h 6113511"/>
              <a:gd name="connsiteX54" fmla="*/ 2741817 w 6113509"/>
              <a:gd name="connsiteY54" fmla="*/ 388173 h 6113511"/>
              <a:gd name="connsiteX55" fmla="*/ 2995509 w 6113509"/>
              <a:gd name="connsiteY55" fmla="*/ 283090 h 6113511"/>
              <a:gd name="connsiteX56" fmla="*/ 3991362 w 6113509"/>
              <a:gd name="connsiteY56" fmla="*/ 107160 h 6113511"/>
              <a:gd name="connsiteX57" fmla="*/ 4245053 w 6113509"/>
              <a:gd name="connsiteY57" fmla="*/ 212243 h 6113511"/>
              <a:gd name="connsiteX58" fmla="*/ 5901269 w 6113509"/>
              <a:gd name="connsiteY58" fmla="*/ 1868457 h 6113511"/>
              <a:gd name="connsiteX59" fmla="*/ 5901269 w 6113509"/>
              <a:gd name="connsiteY59" fmla="*/ 2375842 h 6113511"/>
              <a:gd name="connsiteX60" fmla="*/ 5393883 w 6113509"/>
              <a:gd name="connsiteY60" fmla="*/ 2375842 h 6113511"/>
              <a:gd name="connsiteX61" fmla="*/ 3737669 w 6113509"/>
              <a:gd name="connsiteY61" fmla="*/ 719628 h 6113511"/>
              <a:gd name="connsiteX62" fmla="*/ 3737669 w 6113509"/>
              <a:gd name="connsiteY62" fmla="*/ 212243 h 6113511"/>
              <a:gd name="connsiteX63" fmla="*/ 3991362 w 6113509"/>
              <a:gd name="connsiteY63" fmla="*/ 107160 h 6113511"/>
              <a:gd name="connsiteX64" fmla="*/ 5055985 w 6113509"/>
              <a:gd name="connsiteY64" fmla="*/ 0 h 6113511"/>
              <a:gd name="connsiteX65" fmla="*/ 5309678 w 6113509"/>
              <a:gd name="connsiteY65" fmla="*/ 105082 h 6113511"/>
              <a:gd name="connsiteX66" fmla="*/ 6008427 w 6113509"/>
              <a:gd name="connsiteY66" fmla="*/ 803832 h 6113511"/>
              <a:gd name="connsiteX67" fmla="*/ 6008427 w 6113509"/>
              <a:gd name="connsiteY67" fmla="*/ 1311216 h 6113511"/>
              <a:gd name="connsiteX68" fmla="*/ 5501042 w 6113509"/>
              <a:gd name="connsiteY68" fmla="*/ 1311216 h 6113511"/>
              <a:gd name="connsiteX69" fmla="*/ 4802292 w 6113509"/>
              <a:gd name="connsiteY69" fmla="*/ 612468 h 6113511"/>
              <a:gd name="connsiteX70" fmla="*/ 4802292 w 6113509"/>
              <a:gd name="connsiteY70" fmla="*/ 105083 h 6113511"/>
              <a:gd name="connsiteX71" fmla="*/ 5055985 w 6113509"/>
              <a:gd name="connsiteY71" fmla="*/ 0 h 6113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6113509" h="6113511">
                <a:moveTo>
                  <a:pt x="358776" y="4697213"/>
                </a:moveTo>
                <a:cubicBezTo>
                  <a:pt x="450595" y="4697213"/>
                  <a:pt x="542413" y="4732240"/>
                  <a:pt x="612468" y="4802295"/>
                </a:cubicBezTo>
                <a:lnTo>
                  <a:pt x="1311217" y="5501044"/>
                </a:lnTo>
                <a:cubicBezTo>
                  <a:pt x="1451327" y="5641155"/>
                  <a:pt x="1451327" y="5868318"/>
                  <a:pt x="1311217" y="6008429"/>
                </a:cubicBezTo>
                <a:cubicBezTo>
                  <a:pt x="1171106" y="6148539"/>
                  <a:pt x="943943" y="6148539"/>
                  <a:pt x="803832" y="6008429"/>
                </a:cubicBezTo>
                <a:lnTo>
                  <a:pt x="105084" y="5309680"/>
                </a:lnTo>
                <a:cubicBezTo>
                  <a:pt x="-35027" y="5169569"/>
                  <a:pt x="-35027" y="4942406"/>
                  <a:pt x="105084" y="4802295"/>
                </a:cubicBezTo>
                <a:cubicBezTo>
                  <a:pt x="175139" y="4732240"/>
                  <a:pt x="266958" y="4697213"/>
                  <a:pt x="358776" y="4697213"/>
                </a:cubicBezTo>
                <a:close/>
                <a:moveTo>
                  <a:pt x="465934" y="3632585"/>
                </a:moveTo>
                <a:cubicBezTo>
                  <a:pt x="557753" y="3632585"/>
                  <a:pt x="649572" y="3667613"/>
                  <a:pt x="719626" y="3737669"/>
                </a:cubicBezTo>
                <a:lnTo>
                  <a:pt x="2375842" y="5393884"/>
                </a:lnTo>
                <a:cubicBezTo>
                  <a:pt x="2515952" y="5533993"/>
                  <a:pt x="2515952" y="5761158"/>
                  <a:pt x="2375842" y="5901268"/>
                </a:cubicBezTo>
                <a:cubicBezTo>
                  <a:pt x="2235732" y="6041378"/>
                  <a:pt x="2008568" y="6041378"/>
                  <a:pt x="1868458" y="5901268"/>
                </a:cubicBezTo>
                <a:lnTo>
                  <a:pt x="212242" y="4245052"/>
                </a:lnTo>
                <a:cubicBezTo>
                  <a:pt x="72132" y="4104942"/>
                  <a:pt x="72132" y="3877779"/>
                  <a:pt x="212242" y="3737669"/>
                </a:cubicBezTo>
                <a:cubicBezTo>
                  <a:pt x="282298" y="3667613"/>
                  <a:pt x="374116" y="3632585"/>
                  <a:pt x="465934" y="3632585"/>
                </a:cubicBezTo>
                <a:close/>
                <a:moveTo>
                  <a:pt x="641865" y="2636734"/>
                </a:moveTo>
                <a:cubicBezTo>
                  <a:pt x="733682" y="2636734"/>
                  <a:pt x="825502" y="2671761"/>
                  <a:pt x="895556" y="2741816"/>
                </a:cubicBezTo>
                <a:lnTo>
                  <a:pt x="3371694" y="5217955"/>
                </a:lnTo>
                <a:cubicBezTo>
                  <a:pt x="3511805" y="5358064"/>
                  <a:pt x="3511805" y="5585228"/>
                  <a:pt x="3371694" y="5725339"/>
                </a:cubicBezTo>
                <a:cubicBezTo>
                  <a:pt x="3231584" y="5865449"/>
                  <a:pt x="3004420" y="5865448"/>
                  <a:pt x="2864310" y="5725338"/>
                </a:cubicBezTo>
                <a:lnTo>
                  <a:pt x="388172" y="3249201"/>
                </a:lnTo>
                <a:cubicBezTo>
                  <a:pt x="248062" y="3109090"/>
                  <a:pt x="248062" y="2881926"/>
                  <a:pt x="388172" y="2741816"/>
                </a:cubicBezTo>
                <a:cubicBezTo>
                  <a:pt x="458227" y="2671761"/>
                  <a:pt x="550045" y="2636734"/>
                  <a:pt x="641865" y="2636734"/>
                </a:cubicBezTo>
                <a:close/>
                <a:moveTo>
                  <a:pt x="867614" y="1690701"/>
                </a:moveTo>
                <a:cubicBezTo>
                  <a:pt x="959432" y="1690701"/>
                  <a:pt x="1051250" y="1725729"/>
                  <a:pt x="1121306" y="1795784"/>
                </a:cubicBezTo>
                <a:lnTo>
                  <a:pt x="4317727" y="4992204"/>
                </a:lnTo>
                <a:cubicBezTo>
                  <a:pt x="4457837" y="5132314"/>
                  <a:pt x="4457837" y="5359479"/>
                  <a:pt x="4317727" y="5499589"/>
                </a:cubicBezTo>
                <a:cubicBezTo>
                  <a:pt x="4177615" y="5639699"/>
                  <a:pt x="3950453" y="5639699"/>
                  <a:pt x="3810342" y="5499590"/>
                </a:cubicBezTo>
                <a:lnTo>
                  <a:pt x="613921" y="2303168"/>
                </a:lnTo>
                <a:cubicBezTo>
                  <a:pt x="473811" y="2163057"/>
                  <a:pt x="473811" y="1935894"/>
                  <a:pt x="613921" y="1795784"/>
                </a:cubicBezTo>
                <a:cubicBezTo>
                  <a:pt x="683976" y="1725729"/>
                  <a:pt x="775795" y="1690701"/>
                  <a:pt x="867614" y="1690701"/>
                </a:cubicBezTo>
                <a:close/>
                <a:moveTo>
                  <a:pt x="2049477" y="508840"/>
                </a:moveTo>
                <a:cubicBezTo>
                  <a:pt x="2141295" y="508840"/>
                  <a:pt x="2233114" y="543868"/>
                  <a:pt x="2303168" y="613923"/>
                </a:cubicBezTo>
                <a:lnTo>
                  <a:pt x="5499590" y="3810343"/>
                </a:lnTo>
                <a:cubicBezTo>
                  <a:pt x="5639700" y="3950454"/>
                  <a:pt x="5639700" y="4177617"/>
                  <a:pt x="5499590" y="4317728"/>
                </a:cubicBezTo>
                <a:cubicBezTo>
                  <a:pt x="5359479" y="4457838"/>
                  <a:pt x="5132315" y="4457838"/>
                  <a:pt x="4992205" y="4317728"/>
                </a:cubicBezTo>
                <a:lnTo>
                  <a:pt x="1795784" y="1121307"/>
                </a:lnTo>
                <a:cubicBezTo>
                  <a:pt x="1655675" y="981197"/>
                  <a:pt x="1655675" y="754033"/>
                  <a:pt x="1795784" y="613923"/>
                </a:cubicBezTo>
                <a:cubicBezTo>
                  <a:pt x="1865840" y="543868"/>
                  <a:pt x="1957658" y="508840"/>
                  <a:pt x="2049477" y="508840"/>
                </a:cubicBezTo>
                <a:close/>
                <a:moveTo>
                  <a:pt x="857051" y="498273"/>
                </a:moveTo>
                <a:cubicBezTo>
                  <a:pt x="948868" y="498273"/>
                  <a:pt x="1040688" y="533301"/>
                  <a:pt x="1110743" y="603356"/>
                </a:cubicBezTo>
                <a:lnTo>
                  <a:pt x="5510154" y="5002767"/>
                </a:lnTo>
                <a:cubicBezTo>
                  <a:pt x="5650265" y="5142878"/>
                  <a:pt x="5650265" y="5370042"/>
                  <a:pt x="5510154" y="5510152"/>
                </a:cubicBezTo>
                <a:cubicBezTo>
                  <a:pt x="5370044" y="5650263"/>
                  <a:pt x="5142880" y="5650263"/>
                  <a:pt x="5002770" y="5510152"/>
                </a:cubicBezTo>
                <a:lnTo>
                  <a:pt x="603358" y="1110740"/>
                </a:lnTo>
                <a:cubicBezTo>
                  <a:pt x="463247" y="970631"/>
                  <a:pt x="463247" y="743467"/>
                  <a:pt x="603358" y="603357"/>
                </a:cubicBezTo>
                <a:cubicBezTo>
                  <a:pt x="673413" y="533301"/>
                  <a:pt x="765231" y="498273"/>
                  <a:pt x="857051" y="498273"/>
                </a:cubicBezTo>
                <a:close/>
                <a:moveTo>
                  <a:pt x="2995509" y="283090"/>
                </a:moveTo>
                <a:cubicBezTo>
                  <a:pt x="3087327" y="283090"/>
                  <a:pt x="3179146" y="318117"/>
                  <a:pt x="3249201" y="388173"/>
                </a:cubicBezTo>
                <a:lnTo>
                  <a:pt x="5725338" y="2864310"/>
                </a:lnTo>
                <a:cubicBezTo>
                  <a:pt x="5865450" y="3004420"/>
                  <a:pt x="5865450" y="3231584"/>
                  <a:pt x="5725338" y="3371694"/>
                </a:cubicBezTo>
                <a:cubicBezTo>
                  <a:pt x="5585229" y="3511805"/>
                  <a:pt x="5358064" y="3511805"/>
                  <a:pt x="5217955" y="3371694"/>
                </a:cubicBezTo>
                <a:lnTo>
                  <a:pt x="2741816" y="895556"/>
                </a:lnTo>
                <a:cubicBezTo>
                  <a:pt x="2601706" y="755447"/>
                  <a:pt x="2601706" y="528283"/>
                  <a:pt x="2741817" y="388173"/>
                </a:cubicBezTo>
                <a:cubicBezTo>
                  <a:pt x="2811872" y="318117"/>
                  <a:pt x="2903690" y="283090"/>
                  <a:pt x="2995509" y="283090"/>
                </a:cubicBezTo>
                <a:close/>
                <a:moveTo>
                  <a:pt x="3991362" y="107160"/>
                </a:moveTo>
                <a:cubicBezTo>
                  <a:pt x="4083180" y="107160"/>
                  <a:pt x="4174999" y="142187"/>
                  <a:pt x="4245053" y="212243"/>
                </a:cubicBezTo>
                <a:lnTo>
                  <a:pt x="5901269" y="1868457"/>
                </a:lnTo>
                <a:cubicBezTo>
                  <a:pt x="6041378" y="2008568"/>
                  <a:pt x="6041378" y="2235732"/>
                  <a:pt x="5901269" y="2375842"/>
                </a:cubicBezTo>
                <a:cubicBezTo>
                  <a:pt x="5761158" y="2515952"/>
                  <a:pt x="5533995" y="2515952"/>
                  <a:pt x="5393883" y="2375842"/>
                </a:cubicBezTo>
                <a:lnTo>
                  <a:pt x="3737669" y="719628"/>
                </a:lnTo>
                <a:cubicBezTo>
                  <a:pt x="3597559" y="579517"/>
                  <a:pt x="3597559" y="352353"/>
                  <a:pt x="3737669" y="212243"/>
                </a:cubicBezTo>
                <a:cubicBezTo>
                  <a:pt x="3807725" y="142187"/>
                  <a:pt x="3899543" y="107160"/>
                  <a:pt x="3991362" y="107160"/>
                </a:cubicBezTo>
                <a:close/>
                <a:moveTo>
                  <a:pt x="5055985" y="0"/>
                </a:moveTo>
                <a:cubicBezTo>
                  <a:pt x="5147804" y="1"/>
                  <a:pt x="5239622" y="35028"/>
                  <a:pt x="5309678" y="105082"/>
                </a:cubicBezTo>
                <a:lnTo>
                  <a:pt x="6008427" y="803832"/>
                </a:lnTo>
                <a:cubicBezTo>
                  <a:pt x="6148537" y="943942"/>
                  <a:pt x="6148537" y="1171105"/>
                  <a:pt x="6008427" y="1311216"/>
                </a:cubicBezTo>
                <a:cubicBezTo>
                  <a:pt x="5868315" y="1451327"/>
                  <a:pt x="5641153" y="1451327"/>
                  <a:pt x="5501042" y="1311216"/>
                </a:cubicBezTo>
                <a:lnTo>
                  <a:pt x="4802292" y="612468"/>
                </a:lnTo>
                <a:cubicBezTo>
                  <a:pt x="4662183" y="472357"/>
                  <a:pt x="4662183" y="245193"/>
                  <a:pt x="4802292" y="105083"/>
                </a:cubicBezTo>
                <a:cubicBezTo>
                  <a:pt x="4872349" y="35028"/>
                  <a:pt x="4964167" y="1"/>
                  <a:pt x="505598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0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304800" y="2398746"/>
            <a:ext cx="558800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8000" b="1"/>
            </a:lvl1pPr>
          </a:lstStyle>
          <a:p>
            <a:pPr lvl="0"/>
            <a:r>
              <a:rPr lang="zh-CN" altLang="en-US"/>
              <a:t>总结报告</a:t>
            </a:r>
            <a:endParaRPr lang="zh-CN" altLang="en-US" dirty="0"/>
          </a:p>
        </p:txBody>
      </p:sp>
      <p:sp>
        <p:nvSpPr>
          <p:cNvPr id="43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304800" y="3390900"/>
            <a:ext cx="5588000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5400" b="0"/>
            </a:lvl1pPr>
          </a:lstStyle>
          <a:p>
            <a:pPr lvl="0"/>
            <a:r>
              <a:rPr lang="en-US" altLang="zh-CN" dirty="0"/>
              <a:t>Business report</a:t>
            </a:r>
            <a:endParaRPr lang="zh-CN" altLang="en-US" dirty="0"/>
          </a:p>
        </p:txBody>
      </p:sp>
      <p:sp>
        <p:nvSpPr>
          <p:cNvPr id="44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304800" y="4087289"/>
            <a:ext cx="5588000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buNone/>
              <a:defRPr sz="2400" b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PRESENTED BY OfficePLUS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4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880925"/>
            <a:ext cx="3587750" cy="4124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</a:p>
        </p:txBody>
      </p:sp>
      <p:sp>
        <p:nvSpPr>
          <p:cNvPr id="5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1592570"/>
            <a:ext cx="3965652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90000"/>
                </a:schemeClr>
              </a:gs>
              <a:gs pos="100000">
                <a:schemeClr val="accent1">
                  <a:lumMod val="100000"/>
                  <a:alpha val="9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920750" y="1499007"/>
            <a:ext cx="5175250" cy="188256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6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</a:t>
            </a:r>
          </a:p>
          <a:p>
            <a:pPr lvl="0"/>
            <a:r>
              <a:rPr lang="en-US" altLang="zh-CN" dirty="0"/>
              <a:t>TEXT HERE</a:t>
            </a:r>
            <a:endParaRPr lang="zh-CN" altLang="en-US" dirty="0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831850" y="3746500"/>
            <a:ext cx="51752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920750" y="4084940"/>
            <a:ext cx="5175250" cy="1052596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背景图片出处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cs typeface="Segoe UI Light" panose="020B0502040204020203"/>
              </a:rPr>
              <a:t>Century Gothic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1.3</a:t>
            </a: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pitchFamily="3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pitchFamily="3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pitchFamily="3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039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" y="4729470"/>
            <a:ext cx="5044708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9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79596" y="5516736"/>
            <a:ext cx="5044708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6685955" y="184623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6685955" y="314301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39"/>
          <p:cNvSpPr>
            <a:spLocks noGrp="1"/>
          </p:cNvSpPr>
          <p:nvPr>
            <p:ph type="body" sz="quarter" idx="15" hasCustomPrompt="1"/>
          </p:nvPr>
        </p:nvSpPr>
        <p:spPr>
          <a:xfrm>
            <a:off x="6685955" y="443979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7705022" y="1846231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5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7705022" y="3143011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6" name="文本占位符 39"/>
          <p:cNvSpPr>
            <a:spLocks noGrp="1"/>
          </p:cNvSpPr>
          <p:nvPr>
            <p:ph type="body" sz="quarter" idx="19" hasCustomPrompt="1"/>
          </p:nvPr>
        </p:nvSpPr>
        <p:spPr>
          <a:xfrm>
            <a:off x="7705022" y="4434487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039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" y="4729470"/>
            <a:ext cx="5044708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9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79596" y="5516736"/>
            <a:ext cx="5044708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6672263" y="1197550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6672263" y="2494330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39"/>
          <p:cNvSpPr>
            <a:spLocks noGrp="1"/>
          </p:cNvSpPr>
          <p:nvPr>
            <p:ph type="body" sz="quarter" idx="15" hasCustomPrompt="1"/>
          </p:nvPr>
        </p:nvSpPr>
        <p:spPr>
          <a:xfrm>
            <a:off x="6672263" y="3791110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3" name="文本占位符 39"/>
          <p:cNvSpPr>
            <a:spLocks noGrp="1"/>
          </p:cNvSpPr>
          <p:nvPr>
            <p:ph type="body" sz="quarter" idx="16" hasCustomPrompt="1"/>
          </p:nvPr>
        </p:nvSpPr>
        <p:spPr>
          <a:xfrm>
            <a:off x="6672263" y="5087890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7691330" y="1197550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5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7691330" y="2494330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6" name="文本占位符 39"/>
          <p:cNvSpPr>
            <a:spLocks noGrp="1"/>
          </p:cNvSpPr>
          <p:nvPr>
            <p:ph type="body" sz="quarter" idx="19" hasCustomPrompt="1"/>
          </p:nvPr>
        </p:nvSpPr>
        <p:spPr>
          <a:xfrm>
            <a:off x="7691330" y="3785806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7" name="文本占位符 39"/>
          <p:cNvSpPr>
            <a:spLocks noGrp="1"/>
          </p:cNvSpPr>
          <p:nvPr>
            <p:ph type="body" sz="quarter" idx="20" hasCustomPrompt="1"/>
          </p:nvPr>
        </p:nvSpPr>
        <p:spPr>
          <a:xfrm>
            <a:off x="7691330" y="5087889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039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" y="4729470"/>
            <a:ext cx="5044708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9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79596" y="5516736"/>
            <a:ext cx="5044708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6672263" y="568119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6672263" y="1864899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2" name="文本占位符 39"/>
          <p:cNvSpPr>
            <a:spLocks noGrp="1"/>
          </p:cNvSpPr>
          <p:nvPr>
            <p:ph type="body" sz="quarter" idx="15" hasCustomPrompt="1"/>
          </p:nvPr>
        </p:nvSpPr>
        <p:spPr>
          <a:xfrm>
            <a:off x="6672263" y="3161679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3" name="文本占位符 39"/>
          <p:cNvSpPr>
            <a:spLocks noGrp="1"/>
          </p:cNvSpPr>
          <p:nvPr>
            <p:ph type="body" sz="quarter" idx="16" hasCustomPrompt="1"/>
          </p:nvPr>
        </p:nvSpPr>
        <p:spPr>
          <a:xfrm>
            <a:off x="6672263" y="4458459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7691330" y="568119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5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7691330" y="1864899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6" name="文本占位符 39"/>
          <p:cNvSpPr>
            <a:spLocks noGrp="1"/>
          </p:cNvSpPr>
          <p:nvPr>
            <p:ph type="body" sz="quarter" idx="19" hasCustomPrompt="1"/>
          </p:nvPr>
        </p:nvSpPr>
        <p:spPr>
          <a:xfrm>
            <a:off x="7691330" y="3156375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7" name="文本占位符 39"/>
          <p:cNvSpPr>
            <a:spLocks noGrp="1"/>
          </p:cNvSpPr>
          <p:nvPr>
            <p:ph type="body" sz="quarter" idx="20" hasCustomPrompt="1"/>
          </p:nvPr>
        </p:nvSpPr>
        <p:spPr>
          <a:xfrm>
            <a:off x="7691330" y="4458458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8" name="文本占位符 39"/>
          <p:cNvSpPr>
            <a:spLocks noGrp="1"/>
          </p:cNvSpPr>
          <p:nvPr>
            <p:ph type="body" sz="quarter" idx="21" hasCustomPrompt="1"/>
          </p:nvPr>
        </p:nvSpPr>
        <p:spPr>
          <a:xfrm>
            <a:off x="6672263" y="5755238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9" name="文本占位符 39"/>
          <p:cNvSpPr>
            <a:spLocks noGrp="1"/>
          </p:cNvSpPr>
          <p:nvPr>
            <p:ph type="body" sz="quarter" idx="22" hasCustomPrompt="1"/>
          </p:nvPr>
        </p:nvSpPr>
        <p:spPr>
          <a:xfrm>
            <a:off x="7691330" y="5755237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8039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379596" y="4729470"/>
            <a:ext cx="5044708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9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79596" y="5516736"/>
            <a:ext cx="5044708" cy="93256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标题数字等都可以通过点击和重新输入进行更改，顶部“开始”面板中可以对字体、字号、颜色、行距等进行修改。建议正文</a:t>
            </a:r>
            <a:r>
              <a:rPr lang="en-US" altLang="zh-CN" dirty="0"/>
              <a:t>8-14</a:t>
            </a:r>
            <a:r>
              <a:rPr lang="zh-CN" altLang="en-US" dirty="0"/>
              <a:t>号字，</a:t>
            </a:r>
            <a:r>
              <a:rPr lang="en-US" altLang="zh-CN" dirty="0"/>
              <a:t>1.3</a:t>
            </a:r>
            <a:r>
              <a:rPr lang="zh-CN" altLang="en-US" dirty="0"/>
              <a:t>倍字间距。</a:t>
            </a:r>
          </a:p>
        </p:txBody>
      </p:sp>
      <p:sp>
        <p:nvSpPr>
          <p:cNvPr id="10" name="文本占位符 39"/>
          <p:cNvSpPr>
            <a:spLocks noGrp="1"/>
          </p:cNvSpPr>
          <p:nvPr>
            <p:ph type="body" sz="quarter" idx="13" hasCustomPrompt="1"/>
          </p:nvPr>
        </p:nvSpPr>
        <p:spPr>
          <a:xfrm>
            <a:off x="6672263" y="36026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1" name="文本占位符 39"/>
          <p:cNvSpPr>
            <a:spLocks noGrp="1"/>
          </p:cNvSpPr>
          <p:nvPr>
            <p:ph type="body" sz="quarter" idx="14" hasCustomPrompt="1"/>
          </p:nvPr>
        </p:nvSpPr>
        <p:spPr>
          <a:xfrm>
            <a:off x="6672263" y="1464536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4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7691330" y="360261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15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7691330" y="1464536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2" name="文本占位符 39"/>
          <p:cNvSpPr>
            <a:spLocks noGrp="1"/>
          </p:cNvSpPr>
          <p:nvPr>
            <p:ph type="body" sz="quarter" idx="19" hasCustomPrompt="1"/>
          </p:nvPr>
        </p:nvSpPr>
        <p:spPr>
          <a:xfrm>
            <a:off x="6672263" y="256881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3" name="文本占位符 39"/>
          <p:cNvSpPr>
            <a:spLocks noGrp="1"/>
          </p:cNvSpPr>
          <p:nvPr>
            <p:ph type="body" sz="quarter" idx="20" hasCustomPrompt="1"/>
          </p:nvPr>
        </p:nvSpPr>
        <p:spPr>
          <a:xfrm>
            <a:off x="7691330" y="2568811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4" name="文本占位符 39"/>
          <p:cNvSpPr>
            <a:spLocks noGrp="1"/>
          </p:cNvSpPr>
          <p:nvPr>
            <p:ph type="body" sz="quarter" idx="21" hasCustomPrompt="1"/>
          </p:nvPr>
        </p:nvSpPr>
        <p:spPr>
          <a:xfrm>
            <a:off x="6672263" y="3673086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文本占位符 39"/>
          <p:cNvSpPr>
            <a:spLocks noGrp="1"/>
          </p:cNvSpPr>
          <p:nvPr>
            <p:ph type="body" sz="quarter" idx="22" hasCustomPrompt="1"/>
          </p:nvPr>
        </p:nvSpPr>
        <p:spPr>
          <a:xfrm>
            <a:off x="7691330" y="3673086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6" name="文本占位符 39"/>
          <p:cNvSpPr>
            <a:spLocks noGrp="1"/>
          </p:cNvSpPr>
          <p:nvPr>
            <p:ph type="body" sz="quarter" idx="23" hasCustomPrompt="1"/>
          </p:nvPr>
        </p:nvSpPr>
        <p:spPr>
          <a:xfrm>
            <a:off x="6672263" y="4777361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7" name="文本占位符 39"/>
          <p:cNvSpPr>
            <a:spLocks noGrp="1"/>
          </p:cNvSpPr>
          <p:nvPr>
            <p:ph type="body" sz="quarter" idx="24" hasCustomPrompt="1"/>
          </p:nvPr>
        </p:nvSpPr>
        <p:spPr>
          <a:xfrm>
            <a:off x="7691330" y="4777361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28" name="文本占位符 39"/>
          <p:cNvSpPr>
            <a:spLocks noGrp="1"/>
          </p:cNvSpPr>
          <p:nvPr>
            <p:ph type="body" sz="quarter" idx="25" hasCustomPrompt="1"/>
          </p:nvPr>
        </p:nvSpPr>
        <p:spPr>
          <a:xfrm>
            <a:off x="6672263" y="5881636"/>
            <a:ext cx="1019068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9" name="文本占位符 39"/>
          <p:cNvSpPr>
            <a:spLocks noGrp="1"/>
          </p:cNvSpPr>
          <p:nvPr>
            <p:ph type="body" sz="quarter" idx="26" hasCustomPrompt="1"/>
          </p:nvPr>
        </p:nvSpPr>
        <p:spPr>
          <a:xfrm>
            <a:off x="7691330" y="5881636"/>
            <a:ext cx="3437747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>
                  <a:alpha val="80000"/>
                </a:schemeClr>
              </a:gs>
              <a:gs pos="100000">
                <a:schemeClr val="accent1">
                  <a:alpha val="93000"/>
                  <a:lumMod val="100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3860800" y="2168702"/>
            <a:ext cx="44704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3860800" y="4556302"/>
            <a:ext cx="44704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占位符 39"/>
          <p:cNvSpPr>
            <a:spLocks noGrp="1"/>
          </p:cNvSpPr>
          <p:nvPr>
            <p:ph type="body" sz="quarter" idx="17" hasCustomPrompt="1"/>
          </p:nvPr>
        </p:nvSpPr>
        <p:spPr>
          <a:xfrm>
            <a:off x="3428505" y="2415940"/>
            <a:ext cx="533499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80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</a:p>
        </p:txBody>
      </p:sp>
      <p:sp>
        <p:nvSpPr>
          <p:cNvPr id="8" name="文本占位符 39"/>
          <p:cNvSpPr>
            <a:spLocks noGrp="1"/>
          </p:cNvSpPr>
          <p:nvPr>
            <p:ph type="body" sz="quarter" idx="18" hasCustomPrompt="1"/>
          </p:nvPr>
        </p:nvSpPr>
        <p:spPr>
          <a:xfrm>
            <a:off x="3428505" y="3616269"/>
            <a:ext cx="5334990" cy="7017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573646" y="941925"/>
            <a:ext cx="5044708" cy="4124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</a:p>
        </p:txBody>
      </p:sp>
      <p:sp>
        <p:nvSpPr>
          <p:cNvPr id="5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93850" y="360670"/>
            <a:ext cx="90043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3573646" y="941925"/>
            <a:ext cx="5044708" cy="4124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30000"/>
              </a:lnSpc>
              <a:buNone/>
              <a:defRPr sz="1600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</a:p>
        </p:txBody>
      </p:sp>
      <p:sp>
        <p:nvSpPr>
          <p:cNvPr id="5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1593850" y="360670"/>
            <a:ext cx="9004300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9"/>
          <p:cNvSpPr>
            <a:spLocks noGrp="1"/>
          </p:cNvSpPr>
          <p:nvPr>
            <p:ph type="body" sz="quarter" idx="12" hasCustomPrompt="1"/>
          </p:nvPr>
        </p:nvSpPr>
        <p:spPr>
          <a:xfrm>
            <a:off x="628650" y="880925"/>
            <a:ext cx="3587750" cy="41242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lnSpc>
                <a:spcPct val="130000"/>
              </a:lnSpc>
              <a:buNone/>
              <a:defRPr sz="16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Business report</a:t>
            </a:r>
          </a:p>
        </p:txBody>
      </p:sp>
      <p:sp>
        <p:nvSpPr>
          <p:cNvPr id="5" name="文本占位符 39"/>
          <p:cNvSpPr>
            <a:spLocks noGrp="1"/>
          </p:cNvSpPr>
          <p:nvPr>
            <p:ph type="body" sz="quarter" idx="11" hasCustomPrompt="1"/>
          </p:nvPr>
        </p:nvSpPr>
        <p:spPr>
          <a:xfrm>
            <a:off x="628650" y="1592570"/>
            <a:ext cx="3965652" cy="142192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48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ADD THE TEXT HERE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2"/>
          <p:cNvSpPr>
            <a:spLocks noGrp="1"/>
          </p:cNvSpPr>
          <p:nvPr>
            <p:ph type="body" sz="quarter" idx="11"/>
          </p:nvPr>
        </p:nvSpPr>
        <p:spPr>
          <a:xfrm>
            <a:off x="249382" y="2688774"/>
            <a:ext cx="11443854" cy="1247775"/>
          </a:xfrm>
        </p:spPr>
        <p:txBody>
          <a:bodyPr/>
          <a:lstStyle/>
          <a:p>
            <a:pPr algn="ctr"/>
            <a:r>
              <a:rPr lang="zh-CN" altLang="en-US" sz="7200" dirty="0"/>
              <a:t>神经网络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87440" y="4361180"/>
            <a:ext cx="57150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2970" y="1217930"/>
            <a:ext cx="6518275" cy="411607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3611880" y="617220"/>
            <a:ext cx="5166360" cy="64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BP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网络及算法中的变量符号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87440" y="4361180"/>
            <a:ext cx="57150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11880" y="251460"/>
            <a:ext cx="6583680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更新公式算法推导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09600" y="1272540"/>
            <a:ext cx="5927725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对于训练集（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Xk,Yk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）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,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假定神经网络的输出为：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2580" y="1115695"/>
            <a:ext cx="3361690" cy="762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09600" y="2007235"/>
            <a:ext cx="1950720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即，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545" y="1877695"/>
            <a:ext cx="3028315" cy="8667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609600" y="3204845"/>
            <a:ext cx="4282440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则，均方差为：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920" y="2951480"/>
            <a:ext cx="4304665" cy="14097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09600" y="4743450"/>
            <a:ext cx="3700780" cy="4476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对于任意参数</a:t>
            </a:r>
            <a:r>
              <a:rPr lang="en-US" altLang="zh-CN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v</a:t>
            </a:r>
            <a:r>
              <a:rPr lang="zh-CN" altLang="en-US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的更新公式为：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540" y="4562475"/>
            <a:ext cx="2419350" cy="8096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87440" y="4361180"/>
            <a:ext cx="57150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02080" y="620395"/>
            <a:ext cx="43434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对于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w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有：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9320" y="238760"/>
            <a:ext cx="3218815" cy="108585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400" y="1697355"/>
            <a:ext cx="4533265" cy="11811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02080" y="2113915"/>
            <a:ext cx="237744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上式可以得到：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402080" y="3388360"/>
            <a:ext cx="166116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因为：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9320" y="3266440"/>
            <a:ext cx="3542665" cy="131445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3850" y="5064760"/>
            <a:ext cx="25146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2055" y="4927600"/>
            <a:ext cx="2381250" cy="122872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6395" y="76835"/>
            <a:ext cx="4304665" cy="1409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6187440" y="4361180"/>
            <a:ext cx="57150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905000" y="482600"/>
            <a:ext cx="544068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设：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110" y="360680"/>
            <a:ext cx="2828290" cy="10191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9110" y="1273810"/>
            <a:ext cx="3799840" cy="9239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9110" y="2197735"/>
            <a:ext cx="4161790" cy="7524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593850" y="3794760"/>
            <a:ext cx="44196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所以：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58465" y="3644265"/>
            <a:ext cx="2990215" cy="2933065"/>
          </a:xfrm>
          <a:prstGeom prst="rect">
            <a:avLst/>
          </a:prstGeom>
        </p:spPr>
      </p:pic>
      <p:pic>
        <p:nvPicPr>
          <p:cNvPr id="12" name="内容占位符 3"/>
          <p:cNvPicPr>
            <a:picLocks noGrp="1"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0800" y="875665"/>
            <a:ext cx="4231640" cy="4051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010" y="1113790"/>
            <a:ext cx="2752090" cy="10572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010" y="2171065"/>
            <a:ext cx="4342765" cy="12001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0010" y="3371215"/>
            <a:ext cx="3847465" cy="11525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010" y="4523740"/>
            <a:ext cx="3523615" cy="122872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645920" y="220980"/>
            <a:ext cx="2468880" cy="645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上式中：</a:t>
            </a:r>
          </a:p>
        </p:txBody>
      </p:sp>
      <p:pic>
        <p:nvPicPr>
          <p:cNvPr id="7" name="图片 6" descr="LA%%S~W1N6DL0LKRM{CMRL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84135" y="2171065"/>
            <a:ext cx="2914015" cy="11042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>
          <a:xfrm>
            <a:off x="2081398" y="2850680"/>
            <a:ext cx="8029204" cy="861695"/>
          </a:xfrm>
        </p:spPr>
        <p:txBody>
          <a:bodyPr/>
          <a:lstStyle/>
          <a:p>
            <a:r>
              <a:rPr lang="zh-CN" altLang="en-US" sz="4800" dirty="0"/>
              <a:t>四、常见的神经网络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96620" y="360680"/>
            <a:ext cx="9559925" cy="38798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dirty="0" smtClean="0">
                <a:sym typeface="+mn-ea"/>
              </a:rPr>
              <a:t>1.RBF</a:t>
            </a:r>
            <a:r>
              <a:rPr lang="zh-CN" altLang="en-US" sz="3200" dirty="0" smtClean="0">
                <a:sym typeface="+mn-ea"/>
              </a:rPr>
              <a:t>网络</a:t>
            </a:r>
            <a:endParaRPr lang="en-US" altLang="zh-CN" sz="3200" dirty="0" smtClean="0"/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RBF（Radial Basis Function）径向基函数网络是一种单隐层前馈神经网络，它使用径向基函数作为隐层神经元激活函数，而输出层则是对隐层神经元输出的线性组合。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训练RBF网络通常采用两步：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1：确定神经元中心，常用的方式包括随机采样，聚类等；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2：确定神经网络参数，常用算法为BP算法。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50900" y="360680"/>
            <a:ext cx="9545955" cy="4836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dirty="0" smtClean="0">
                <a:sym typeface="+mn-ea"/>
              </a:rPr>
              <a:t>2.ART</a:t>
            </a:r>
            <a:r>
              <a:rPr lang="zh-CN" altLang="en-US" sz="3200" dirty="0" smtClean="0">
                <a:sym typeface="+mn-ea"/>
              </a:rPr>
              <a:t>网络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dirty="0" smtClean="0"/>
              <a:t>ART（Adaptive Resonance Theory）自适应谐振理论网络是竞争型学习的重要代表，该网络由比较层、识别层、识别层阈值和重置模块构成。ART比较好的缓解了竞争型学习中的“可塑性-稳定性窘境”（stability-plasticity dilemma），</a:t>
            </a:r>
            <a:r>
              <a:rPr lang="en-US" altLang="zh-CN" sz="2400" dirty="0" smtClean="0">
                <a:solidFill>
                  <a:srgbClr val="FF0000"/>
                </a:solidFill>
              </a:rPr>
              <a:t>可塑性</a:t>
            </a:r>
            <a:r>
              <a:rPr lang="en-US" altLang="zh-CN" sz="2400" dirty="0" smtClean="0"/>
              <a:t>是指神经网络要有学习新知识的能力，而</a:t>
            </a:r>
            <a:r>
              <a:rPr lang="en-US" altLang="zh-CN" sz="2400" dirty="0" smtClean="0">
                <a:solidFill>
                  <a:srgbClr val="FF0000"/>
                </a:solidFill>
              </a:rPr>
              <a:t>稳定性</a:t>
            </a:r>
            <a:r>
              <a:rPr lang="en-US" altLang="zh-CN" sz="2400" dirty="0" smtClean="0"/>
              <a:t>则指的是神经网络在学习新知识时要保持对旧知识的记忆。这就使得ART网络具有一个很重要的优点：可进行增量学习或在线学习。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07060" y="360680"/>
            <a:ext cx="9424035" cy="3970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dirty="0" smtClean="0">
                <a:sym typeface="+mn-ea"/>
              </a:rPr>
              <a:t>3.SOM</a:t>
            </a:r>
            <a:r>
              <a:rPr lang="zh-CN" altLang="en-US" sz="3200" dirty="0" smtClean="0">
                <a:sym typeface="+mn-ea"/>
              </a:rPr>
              <a:t>网络</a:t>
            </a:r>
            <a:endParaRPr lang="en-US" altLang="zh-CN" sz="3200" dirty="0" smtClean="0"/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SOM（Self-Organizing Map，自组织映射）网络是一种竞争学习型的无监督神经网络，它能将高维输入数据</a:t>
            </a:r>
            <a:r>
              <a:rPr lang="zh-CN" altLang="en-US" sz="32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映射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到低维空间（通常为二维），同时保持输入数据在高维空间的拓扑结构，即将高维空间中相似的样本点映射到网络输出层中的临近神经元。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4700" y="360680"/>
            <a:ext cx="5263515" cy="725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4.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深度学习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66140" y="1318260"/>
            <a:ext cx="7683500" cy="1592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深度学习指的是深度神经网络模型，一般指网络层数在三层或者三层以上的神经网络结构。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例子：卷积神经网络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占位符 22"/>
          <p:cNvSpPr>
            <a:spLocks noGrp="1"/>
          </p:cNvSpPr>
          <p:nvPr>
            <p:ph type="body" sz="quarter" idx="11"/>
          </p:nvPr>
        </p:nvSpPr>
        <p:spPr>
          <a:xfrm>
            <a:off x="373842" y="1149534"/>
            <a:ext cx="11443854" cy="669290"/>
          </a:xfrm>
        </p:spPr>
        <p:txBody>
          <a:bodyPr wrap="square"/>
          <a:lstStyle/>
          <a:p>
            <a:pPr algn="ctr"/>
            <a:r>
              <a:rPr lang="zh-CN" altLang="en-US" sz="3600" dirty="0"/>
              <a:t>概念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952509" y="6043742"/>
            <a:ext cx="3214255" cy="487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	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16380" y="2125980"/>
            <a:ext cx="9402445" cy="1992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神经网络是由具有适应性的</a:t>
            </a:r>
            <a:r>
              <a:rPr lang="zh-CN" altLang="en-US" sz="32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简单单元</a:t>
            </a:r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组成的广泛并行互连的网络，它的组织能够模拟生物神经系统对真实世界物体所作出的交互反应。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74700" y="360680"/>
            <a:ext cx="8006715" cy="725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5.</a:t>
            </a:r>
            <a:r>
              <a:rPr sz="32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Boltzmann机和受限Boltzmann机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774700" y="1394460"/>
            <a:ext cx="11082020" cy="33375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神经网络中有一类模型是为网络状态定义一个“能量”，能量最小化时网络达到理想状态，而网络的训练就是在最小化这个能量函数。Boltzmann（玻尔兹曼）机就是基于能量的模型，其神经元分为两层：显层和隐层。显层用于表示数据的输入和输出，隐层则被理解为数据的内在表达。Boltzmann机的神经元都是布尔型的，即只能取0、1值。标准的Boltzmann机是全连接的，也就是说</a:t>
            </a:r>
            <a:r>
              <a: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各层内的神经元都是相互连接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的，因此计算复杂度很高，而且难以用来解决实际问题。因此，我们经常使用一种特殊的Boltzmann机——受限玻尔兹曼机（Restricted Boltzmann Mechine，简称RBM），它</a:t>
            </a:r>
            <a:r>
              <a:rPr lang="zh-CN" altLang="en-US" sz="20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层内无连接，层间有连接</a:t>
            </a: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，可以看做是一个二部图。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RBM常常用对比散度（Constrastive Divergence，简称CD）来进行训练。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>
          <a:xfrm>
            <a:off x="2081398" y="2850680"/>
            <a:ext cx="8029204" cy="1376680"/>
          </a:xfrm>
        </p:spPr>
        <p:txBody>
          <a:bodyPr/>
          <a:lstStyle/>
          <a:p>
            <a:r>
              <a:rPr lang="zh-CN" altLang="en-US" dirty="0"/>
              <a:t>五、谢谢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>
          <a:xfrm>
            <a:off x="3345180" y="2752090"/>
            <a:ext cx="5713095" cy="2183130"/>
          </a:xfrm>
        </p:spPr>
        <p:txBody>
          <a:bodyPr wrap="square"/>
          <a:lstStyle/>
          <a:p>
            <a:r>
              <a:rPr lang="zh-CN" altLang="en-US" sz="5400" dirty="0" smtClean="0">
                <a:sym typeface="+mn-ea"/>
              </a:rPr>
              <a:t>一、神经元模型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861695"/>
          </a:xfrm>
        </p:spPr>
        <p:txBody>
          <a:bodyPr/>
          <a:lstStyle/>
          <a:p>
            <a:r>
              <a:rPr lang="zh-CN" altLang="en-US" dirty="0" smtClean="0">
                <a:sym typeface="+mn-ea"/>
              </a:rPr>
              <a:t>神经元模型</a:t>
            </a:r>
            <a:r>
              <a:rPr lang="en-US" altLang="zh-CN" dirty="0" smtClean="0">
                <a:sym typeface="+mn-ea"/>
              </a:rPr>
              <a:t>	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353458" y="1901104"/>
            <a:ext cx="11485418" cy="7251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sz="3200" dirty="0"/>
              <a:t>	</a:t>
            </a:r>
            <a:endParaRPr lang="zh-CN" altLang="en-US" sz="3200" dirty="0"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238375" y="1222375"/>
            <a:ext cx="8107680" cy="3564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32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8940" y="1901190"/>
            <a:ext cx="5788660" cy="26187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64355" y="4665345"/>
            <a:ext cx="4495800" cy="566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M-P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神经元模型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861695"/>
          </a:xfrm>
        </p:spPr>
        <p:txBody>
          <a:bodyPr/>
          <a:lstStyle/>
          <a:p>
            <a:r>
              <a:rPr lang="zh-CN" altLang="en-US" dirty="0"/>
              <a:t>激活函数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0805" y="2105355"/>
            <a:ext cx="3580952" cy="24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520" y="2106295"/>
            <a:ext cx="3242310" cy="24758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69770" y="4949190"/>
            <a:ext cx="1962785" cy="6457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800" dirty="0" smtClean="0">
                <a:sym typeface="+mn-ea"/>
              </a:rPr>
              <a:t>阶跃函数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261860" y="4949190"/>
            <a:ext cx="2263140" cy="6457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altLang="zh-CN" sz="2800" dirty="0" smtClean="0">
                <a:sym typeface="+mn-ea"/>
              </a:rPr>
              <a:t>Sigmoid</a:t>
            </a:r>
            <a:r>
              <a:rPr lang="zh-CN" altLang="en-US" sz="2800" dirty="0" smtClean="0">
                <a:sym typeface="+mn-ea"/>
              </a:rPr>
              <a:t>函数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>
          <a:xfrm>
            <a:off x="2535555" y="2883535"/>
            <a:ext cx="7252970" cy="2183130"/>
          </a:xfrm>
        </p:spPr>
        <p:txBody>
          <a:bodyPr wrap="square"/>
          <a:lstStyle/>
          <a:p>
            <a:r>
              <a:rPr lang="zh-CN" altLang="en-US" sz="5400" dirty="0"/>
              <a:t>二、感知机与多层网络</a:t>
            </a: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48765" y="513080"/>
            <a:ext cx="9049385" cy="1646555"/>
          </a:xfrm>
        </p:spPr>
        <p:txBody>
          <a:bodyPr wrap="square"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353" y="1009196"/>
            <a:ext cx="3104762" cy="22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8587" y="902516"/>
            <a:ext cx="6190476" cy="412380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0040" y="3540760"/>
            <a:ext cx="4754880" cy="4876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2000" dirty="0" smtClean="0">
                <a:sym typeface="+mn-ea"/>
              </a:rPr>
              <a:t>两个输入神经元的感知机网络机构示意图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593850" y="360670"/>
            <a:ext cx="9004300" cy="1646555"/>
          </a:xfrm>
        </p:spPr>
        <p:txBody>
          <a:bodyPr/>
          <a:lstStyle/>
          <a:p>
            <a:endParaRPr lang="zh-CN" altLang="en-US" b="1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2743200" y="1501140"/>
            <a:ext cx="7854950" cy="1117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endParaRPr lang="zh-CN" altLang="en-US" sz="2400" kern="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altLang="zh-CN" sz="2400" kern="0" dirty="0"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49295" y="360680"/>
            <a:ext cx="6033770" cy="7251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3200" dirty="0" smtClean="0">
                <a:sym typeface="+mn-ea"/>
              </a:rPr>
              <a:t>能解决异或问题的两层感知机</a:t>
            </a:r>
            <a:endParaRPr lang="zh-CN" altLang="en-US" sz="3200" kern="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5" name="内容占位符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830" y="2128520"/>
            <a:ext cx="6091555" cy="2774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7"/>
          </p:nvPr>
        </p:nvSpPr>
        <p:spPr>
          <a:xfrm>
            <a:off x="2667116" y="2725127"/>
            <a:ext cx="6858000" cy="3050540"/>
          </a:xfrm>
        </p:spPr>
        <p:txBody>
          <a:bodyPr/>
          <a:lstStyle/>
          <a:p>
            <a:r>
              <a:rPr lang="zh-CN" altLang="en-US" sz="5400" dirty="0" smtClean="0">
                <a:sym typeface="+mn-ea"/>
              </a:rPr>
              <a:t>三、误差逆传播算法</a:t>
            </a:r>
            <a:endParaRPr lang="zh-CN" altLang="en-US" sz="5400" dirty="0"/>
          </a:p>
          <a:p>
            <a:endParaRPr lang="zh-CN" altLang="en-US" sz="5400" dirty="0"/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模板页面">
  <a:themeElements>
    <a:clrScheme name="自定义 1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lnSpc>
            <a:spcPct val="130000"/>
          </a:lnSpc>
          <a:defRPr sz="1200" dirty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lnSpc>
            <a:spcPct val="130000"/>
          </a:lnSpc>
          <a:spcBef>
            <a:spcPts val="600"/>
          </a:spcBef>
          <a:defRPr sz="1200" kern="0" dirty="0">
            <a:latin typeface="微软雅黑" panose="020B0503020204020204" pitchFamily="34" charset="-122"/>
            <a:ea typeface="微软雅黑" panose="020B0503020204020204" pitchFamily="34" charset="-122"/>
            <a:cs typeface="+mn-ea"/>
            <a:sym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971</Words>
  <Application>Microsoft Office PowerPoint</Application>
  <PresentationFormat>宽屏</PresentationFormat>
  <Paragraphs>48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0" baseType="lpstr">
      <vt:lpstr>等线</vt:lpstr>
      <vt:lpstr>宋体</vt:lpstr>
      <vt:lpstr>微软雅黑</vt:lpstr>
      <vt:lpstr>Arial</vt:lpstr>
      <vt:lpstr>Calibri</vt:lpstr>
      <vt:lpstr>Century Gothic</vt:lpstr>
      <vt:lpstr>Segoe UI Light</vt:lpstr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Wang QL</cp:lastModifiedBy>
  <cp:revision>123</cp:revision>
  <dcterms:created xsi:type="dcterms:W3CDTF">2015-08-18T02:51:00Z</dcterms:created>
  <dcterms:modified xsi:type="dcterms:W3CDTF">2019-01-11T06:02:50Z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